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4D8A"/>
    <a:srgbClr val="2F3D85"/>
    <a:srgbClr val="336699"/>
    <a:srgbClr val="333399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62C2B-F34B-485F-9A19-02CB06E95EDE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D3FE3-7E1E-4816-AB99-2507B936DA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704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D3FE3-7E1E-4816-AB99-2507B936DA8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45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FEA73-B011-4E79-B787-27F85039B796}" type="datetimeFigureOut">
              <a:rPr lang="ru-RU" smtClean="0"/>
              <a:pPr/>
              <a:t>08.06.2016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8"/>
          <p:cNvCxnSpPr>
            <a:cxnSpLocks noChangeShapeType="1"/>
          </p:cNvCxnSpPr>
          <p:nvPr/>
        </p:nvCxnSpPr>
        <p:spPr bwMode="auto">
          <a:xfrm>
            <a:off x="215901" y="332656"/>
            <a:ext cx="8507413" cy="1587"/>
          </a:xfrm>
          <a:prstGeom prst="line">
            <a:avLst/>
          </a:prstGeom>
          <a:noFill/>
          <a:ln w="19050" algn="ctr">
            <a:solidFill>
              <a:srgbClr val="002060"/>
            </a:solidFill>
            <a:round/>
            <a:headEnd/>
            <a:tailEnd type="none" w="lg" len="lg"/>
          </a:ln>
        </p:spPr>
      </p:cxnSp>
      <p:sp>
        <p:nvSpPr>
          <p:cNvPr id="5" name="Text Box 132"/>
          <p:cNvSpPr txBox="1">
            <a:spLocks noChangeArrowheads="1"/>
          </p:cNvSpPr>
          <p:nvPr/>
        </p:nvSpPr>
        <p:spPr bwMode="auto">
          <a:xfrm>
            <a:off x="251520" y="44624"/>
            <a:ext cx="8712968" cy="30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/>
            <a:r>
              <a:rPr lang="ru-RU" sz="1400" b="1" dirty="0" smtClean="0"/>
              <a:t>ТЕРРИТОРИЯ ОПЕРЕЖАЮЩЕГО СОЦИАЛЬНО-ЭКОНОМИЧЕСКОГО РАЗВИТИЯ «УСОЛЬЕ-СИБИРСКОЕ»</a:t>
            </a:r>
            <a:endParaRPr lang="ru-RU" sz="14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779912" y="832931"/>
            <a:ext cx="51845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Растениеводство </a:t>
            </a:r>
            <a:r>
              <a:rPr lang="ru-RU" sz="1200" dirty="0"/>
              <a:t>и животноводство, охота и предоставление соответствующих услуг в этих областях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Рыболовство </a:t>
            </a:r>
            <a:r>
              <a:rPr lang="ru-RU" sz="1200" dirty="0"/>
              <a:t>и рыбоводство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Добыча </a:t>
            </a:r>
            <a:r>
              <a:rPr lang="ru-RU" sz="1200" dirty="0"/>
              <a:t>прочих полезных ископаемых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пищевых продуктов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безалкогольных напитков; производство минеральных вод и прочих питьевых вод в бутылках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Обработка </a:t>
            </a:r>
            <a:r>
              <a:rPr lang="ru-RU" sz="1200" dirty="0"/>
              <a:t>древесины и производство изделий из дерева и пробки, кроме мебели, производство изделий из соломки и материалов для плетения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бумаги и бумажных изделий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химических веществ и химических продуктов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лекарственных средств и материалов, применяемых в медицинских </a:t>
            </a:r>
            <a:r>
              <a:rPr lang="ru-RU" sz="1200" dirty="0" smtClean="0"/>
              <a:t>целях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резиновых и пластмассовых изделий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прочей неметаллической минеральной продукции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металлургическое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готовых металлических изделий, кроме машин и оборудования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электрического оборудования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машин и оборудования, не включенных в другие группировки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Производство </a:t>
            </a:r>
            <a:r>
              <a:rPr lang="ru-RU" sz="1200" dirty="0"/>
              <a:t>мебели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Забор</a:t>
            </a:r>
            <a:r>
              <a:rPr lang="ru-RU" sz="1200" dirty="0"/>
              <a:t>, очистка и распределение воды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Сбор</a:t>
            </a:r>
            <a:r>
              <a:rPr lang="ru-RU" sz="1200" dirty="0"/>
              <a:t>, обработка и утилизация отходов; обработка вторичного сырья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Деятельность </a:t>
            </a:r>
            <a:r>
              <a:rPr lang="ru-RU" sz="1200" dirty="0"/>
              <a:t>в области информационных технологий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Деятельность </a:t>
            </a:r>
            <a:r>
              <a:rPr lang="ru-RU" sz="1200" dirty="0"/>
              <a:t>в области здравоохранения</a:t>
            </a:r>
          </a:p>
          <a:p>
            <a:pPr indent="17780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Деятельность </a:t>
            </a:r>
            <a:r>
              <a:rPr lang="ru-RU" sz="1200" dirty="0"/>
              <a:t>в области спорта, отдыха и развлечений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251520" y="2348880"/>
            <a:ext cx="3384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 </a:t>
            </a:r>
            <a:r>
              <a:rPr lang="en-US" sz="1200" b="1" dirty="0" smtClean="0"/>
              <a:t>min</a:t>
            </a:r>
            <a:r>
              <a:rPr lang="ru-RU" sz="1200" dirty="0" smtClean="0"/>
              <a:t> </a:t>
            </a:r>
            <a:r>
              <a:rPr lang="ru-RU" sz="1200" dirty="0"/>
              <a:t>объем капитальных вложений резидента </a:t>
            </a:r>
            <a:r>
              <a:rPr lang="ru-RU" sz="1200" dirty="0" smtClean="0"/>
              <a:t>ТОСЭР по проекту в первый год </a:t>
            </a:r>
            <a:r>
              <a:rPr lang="ru-RU" sz="1200" b="1" dirty="0" smtClean="0"/>
              <a:t>- 5 млн. руб.</a:t>
            </a:r>
            <a:endParaRPr lang="ru-RU" sz="1200" b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51520" y="2852936"/>
            <a:ext cx="30963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 </a:t>
            </a:r>
            <a:r>
              <a:rPr lang="en-US" sz="1200" b="1" dirty="0" smtClean="0"/>
              <a:t>min</a:t>
            </a:r>
            <a:r>
              <a:rPr lang="en-US" sz="1200" dirty="0" smtClean="0"/>
              <a:t> </a:t>
            </a:r>
            <a:r>
              <a:rPr lang="ru-RU" sz="1200" dirty="0" smtClean="0"/>
              <a:t>количество </a:t>
            </a:r>
            <a:r>
              <a:rPr lang="ru-RU" sz="1200" dirty="0"/>
              <a:t>новых постоянных рабочих </a:t>
            </a:r>
            <a:r>
              <a:rPr lang="ru-RU" sz="1200" dirty="0" smtClean="0"/>
              <a:t>мест в первый год - </a:t>
            </a:r>
            <a:r>
              <a:rPr lang="ru-RU" sz="1200" b="1" dirty="0" smtClean="0"/>
              <a:t>20 ед.</a:t>
            </a:r>
            <a:endParaRPr lang="ru-RU" sz="1200" b="1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 rot="10800000">
            <a:off x="3779912" y="476671"/>
            <a:ext cx="5256584" cy="216024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100" b="1" dirty="0" smtClean="0">
                <a:solidFill>
                  <a:schemeClr val="bg1"/>
                </a:solidFill>
              </a:rPr>
              <a:t>Виды деятельности, которые можно осуществлять в рамках ТОСЭР </a:t>
            </a: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 rot="10800000">
            <a:off x="251520" y="3573016"/>
            <a:ext cx="3312368" cy="216024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200" b="1" dirty="0" smtClean="0">
                <a:solidFill>
                  <a:schemeClr val="bg1"/>
                </a:solidFill>
              </a:rPr>
              <a:t>Льготы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 rot="10800000">
            <a:off x="251520" y="1844824"/>
            <a:ext cx="3312368" cy="360040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squar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100" b="1" dirty="0" smtClean="0">
                <a:solidFill>
                  <a:schemeClr val="bg1"/>
                </a:solidFill>
              </a:rPr>
              <a:t>Требования к </a:t>
            </a:r>
            <a:r>
              <a:rPr lang="ru-RU" altLang="ru-RU" sz="1100" b="1" dirty="0" err="1" smtClean="0">
                <a:solidFill>
                  <a:schemeClr val="bg1"/>
                </a:solidFill>
              </a:rPr>
              <a:t>инвестпроектам</a:t>
            </a:r>
            <a:endParaRPr lang="ru-RU" altLang="ru-RU" sz="1100" b="1" dirty="0" smtClean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619672" y="3930441"/>
            <a:ext cx="1944216" cy="938719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just">
              <a:buClr>
                <a:srgbClr val="265A99"/>
              </a:buClr>
            </a:pPr>
            <a:r>
              <a:rPr lang="ru-RU" sz="1100" b="1" dirty="0" smtClean="0">
                <a:latin typeface="Calibri" pitchFamily="34" charset="0"/>
              </a:rPr>
              <a:t>ФБ: </a:t>
            </a:r>
            <a:r>
              <a:rPr lang="ru-RU" sz="1100" dirty="0" smtClean="0">
                <a:latin typeface="Calibri" pitchFamily="34" charset="0"/>
              </a:rPr>
              <a:t>0% ставка налога в течение </a:t>
            </a:r>
            <a:br>
              <a:rPr lang="ru-RU" sz="1100" dirty="0" smtClean="0">
                <a:latin typeface="Calibri" pitchFamily="34" charset="0"/>
              </a:rPr>
            </a:br>
            <a:r>
              <a:rPr lang="ru-RU" sz="1100" dirty="0" smtClean="0">
                <a:latin typeface="Calibri" pitchFamily="34" charset="0"/>
              </a:rPr>
              <a:t>5 лет</a:t>
            </a:r>
          </a:p>
          <a:p>
            <a:pPr algn="just">
              <a:buClr>
                <a:srgbClr val="265A99"/>
              </a:buClr>
            </a:pPr>
            <a:r>
              <a:rPr lang="ru-RU" altLang="ru-RU" sz="1100" b="1" dirty="0" smtClean="0">
                <a:latin typeface="Calibri" pitchFamily="34" charset="0"/>
              </a:rPr>
              <a:t>ОБ:</a:t>
            </a:r>
            <a:r>
              <a:rPr lang="ru-RU" sz="1100" b="1" dirty="0" smtClean="0">
                <a:latin typeface="Calibri" pitchFamily="34" charset="0"/>
              </a:rPr>
              <a:t> </a:t>
            </a:r>
            <a:r>
              <a:rPr lang="ru-RU" sz="1100" dirty="0" smtClean="0">
                <a:latin typeface="Calibri" pitchFamily="34" charset="0"/>
              </a:rPr>
              <a:t>0% ставка налога на первые 5 лет, 10% - на следующих 5 лет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96590" y="4052972"/>
            <a:ext cx="1107058" cy="600164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100" dirty="0" smtClean="0">
                <a:latin typeface="Calibri" pitchFamily="34" charset="0"/>
              </a:rPr>
              <a:t>пониженная ставка по налогу на прибыль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30" name="Нашивка 38"/>
          <p:cNvSpPr>
            <a:spLocks noChangeArrowheads="1"/>
          </p:cNvSpPr>
          <p:nvPr/>
        </p:nvSpPr>
        <p:spPr bwMode="auto">
          <a:xfrm>
            <a:off x="1331640" y="4005064"/>
            <a:ext cx="216024" cy="792088"/>
          </a:xfrm>
          <a:prstGeom prst="chevron">
            <a:avLst>
              <a:gd name="adj" fmla="val 50000"/>
            </a:avLst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square" anchor="ctr"/>
          <a:lstStyle/>
          <a:p>
            <a:pPr algn="ctr">
              <a:defRPr/>
            </a:pPr>
            <a:endParaRPr lang="ru-RU" altLang="ru-RU" sz="11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395536" y="4941168"/>
            <a:ext cx="3168352" cy="430887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just"/>
            <a:r>
              <a:rPr lang="ru-RU" sz="1100" b="1" dirty="0" smtClean="0">
                <a:solidFill>
                  <a:prstClr val="black"/>
                </a:solidFill>
              </a:rPr>
              <a:t>снижение</a:t>
            </a:r>
            <a:r>
              <a:rPr lang="ru-RU" sz="1100" dirty="0" smtClean="0">
                <a:solidFill>
                  <a:prstClr val="black"/>
                </a:solidFill>
              </a:rPr>
              <a:t> размера страховых взносов с </a:t>
            </a:r>
            <a:r>
              <a:rPr lang="ru-RU" sz="1100" b="1" dirty="0" smtClean="0">
                <a:solidFill>
                  <a:prstClr val="black"/>
                </a:solidFill>
              </a:rPr>
              <a:t>30,2% до 7,6% </a:t>
            </a:r>
            <a:r>
              <a:rPr lang="ru-RU" sz="1100" dirty="0" smtClean="0">
                <a:solidFill>
                  <a:prstClr val="black"/>
                </a:solidFill>
              </a:rPr>
              <a:t>в течение 10 лет</a:t>
            </a:r>
            <a:endParaRPr lang="ru-RU" sz="1100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395536" y="5373216"/>
            <a:ext cx="3024336" cy="261610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just"/>
            <a:r>
              <a:rPr lang="ru-RU" sz="1100" b="1" dirty="0" smtClean="0">
                <a:latin typeface="Calibri" pitchFamily="34" charset="0"/>
              </a:rPr>
              <a:t>0% ставки </a:t>
            </a:r>
            <a:r>
              <a:rPr lang="ru-RU" sz="1100" dirty="0" smtClean="0">
                <a:latin typeface="Calibri" pitchFamily="34" charset="0"/>
              </a:rPr>
              <a:t>по налогу  имущество в течение </a:t>
            </a:r>
            <a:r>
              <a:rPr lang="ru-RU" sz="1100" dirty="0" smtClean="0">
                <a:latin typeface="Calibri" pitchFamily="34" charset="0"/>
              </a:rPr>
              <a:t>5 </a:t>
            </a:r>
            <a:r>
              <a:rPr lang="ru-RU" sz="1100" dirty="0" smtClean="0">
                <a:latin typeface="Calibri" pitchFamily="34" charset="0"/>
              </a:rPr>
              <a:t>лет</a:t>
            </a:r>
            <a:endParaRPr lang="ru-RU" sz="11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179512" y="476672"/>
            <a:ext cx="1944216" cy="1107996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100" dirty="0" smtClean="0"/>
              <a:t>уполномоченный орган </a:t>
            </a:r>
            <a:r>
              <a:rPr lang="ru-RU" sz="1100" dirty="0"/>
              <a:t>на осуществление взаимодействия с </a:t>
            </a:r>
            <a:r>
              <a:rPr lang="ru-RU" sz="1100" dirty="0" smtClean="0"/>
              <a:t>Минэкономразвития России по </a:t>
            </a:r>
            <a:r>
              <a:rPr lang="ru-RU" sz="1100" dirty="0"/>
              <a:t>ведению реестра резидентов ТОСЭР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42" name="Нашивка 38"/>
          <p:cNvSpPr>
            <a:spLocks noChangeArrowheads="1"/>
          </p:cNvSpPr>
          <p:nvPr/>
        </p:nvSpPr>
        <p:spPr bwMode="auto">
          <a:xfrm>
            <a:off x="2051720" y="548680"/>
            <a:ext cx="288032" cy="936104"/>
          </a:xfrm>
          <a:prstGeom prst="chevron">
            <a:avLst>
              <a:gd name="adj" fmla="val 50000"/>
            </a:avLst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square" anchor="ctr"/>
          <a:lstStyle/>
          <a:p>
            <a:pPr algn="ctr">
              <a:defRPr/>
            </a:pPr>
            <a:endParaRPr lang="ru-RU" altLang="ru-RU" sz="11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411760" y="620688"/>
            <a:ext cx="1296144" cy="76944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100" dirty="0" smtClean="0">
                <a:latin typeface="Calibri" pitchFamily="34" charset="0"/>
              </a:rPr>
              <a:t>Министерство экономического развития Иркутской области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395536" y="5733256"/>
            <a:ext cx="3168352" cy="261610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just"/>
            <a:r>
              <a:rPr lang="ru-RU" sz="1100" b="1" dirty="0" smtClean="0">
                <a:latin typeface="Calibri" pitchFamily="34" charset="0"/>
              </a:rPr>
              <a:t>0% ставки </a:t>
            </a:r>
            <a:r>
              <a:rPr lang="ru-RU" sz="1100" dirty="0" smtClean="0">
                <a:latin typeface="Calibri" pitchFamily="34" charset="0"/>
              </a:rPr>
              <a:t>по земельному налогу в течение </a:t>
            </a:r>
            <a:r>
              <a:rPr lang="ru-RU" sz="1100" dirty="0">
                <a:latin typeface="Calibri" pitchFamily="34" charset="0"/>
              </a:rPr>
              <a:t>5</a:t>
            </a:r>
            <a:r>
              <a:rPr lang="ru-RU" sz="1100" dirty="0" smtClean="0">
                <a:latin typeface="Calibri" pitchFamily="34" charset="0"/>
              </a:rPr>
              <a:t> </a:t>
            </a:r>
            <a:r>
              <a:rPr lang="ru-RU" sz="1100" dirty="0" smtClean="0">
                <a:latin typeface="Calibri" pitchFamily="34" charset="0"/>
              </a:rPr>
              <a:t>лет</a:t>
            </a:r>
            <a:endParaRPr lang="ru-RU" sz="1100" dirty="0"/>
          </a:p>
        </p:txBody>
      </p:sp>
      <p:sp>
        <p:nvSpPr>
          <p:cNvPr id="39" name="Rectangle 55"/>
          <p:cNvSpPr>
            <a:spLocks noChangeArrowheads="1"/>
          </p:cNvSpPr>
          <p:nvPr/>
        </p:nvSpPr>
        <p:spPr bwMode="auto">
          <a:xfrm>
            <a:off x="179512" y="4149080"/>
            <a:ext cx="148977" cy="129109"/>
          </a:xfrm>
          <a:prstGeom prst="rect">
            <a:avLst/>
          </a:prstGeom>
          <a:solidFill>
            <a:srgbClr val="B9BED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500" dirty="0"/>
          </a:p>
        </p:txBody>
      </p:sp>
      <p:sp>
        <p:nvSpPr>
          <p:cNvPr id="40" name="Rectangle 55"/>
          <p:cNvSpPr>
            <a:spLocks noChangeArrowheads="1"/>
          </p:cNvSpPr>
          <p:nvPr/>
        </p:nvSpPr>
        <p:spPr bwMode="auto">
          <a:xfrm>
            <a:off x="179512" y="5013176"/>
            <a:ext cx="148977" cy="129109"/>
          </a:xfrm>
          <a:prstGeom prst="rect">
            <a:avLst/>
          </a:prstGeom>
          <a:solidFill>
            <a:srgbClr val="B9BED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500" dirty="0"/>
          </a:p>
        </p:txBody>
      </p:sp>
      <p:sp>
        <p:nvSpPr>
          <p:cNvPr id="46" name="Rectangle 55"/>
          <p:cNvSpPr>
            <a:spLocks noChangeArrowheads="1"/>
          </p:cNvSpPr>
          <p:nvPr/>
        </p:nvSpPr>
        <p:spPr bwMode="auto">
          <a:xfrm>
            <a:off x="179512" y="5445224"/>
            <a:ext cx="148977" cy="129109"/>
          </a:xfrm>
          <a:prstGeom prst="rect">
            <a:avLst/>
          </a:prstGeom>
          <a:solidFill>
            <a:srgbClr val="B9BED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500" dirty="0"/>
          </a:p>
        </p:txBody>
      </p:sp>
      <p:sp>
        <p:nvSpPr>
          <p:cNvPr id="59" name="Rectangle 55"/>
          <p:cNvSpPr>
            <a:spLocks noChangeArrowheads="1"/>
          </p:cNvSpPr>
          <p:nvPr/>
        </p:nvSpPr>
        <p:spPr bwMode="auto">
          <a:xfrm>
            <a:off x="179512" y="5805264"/>
            <a:ext cx="148977" cy="129109"/>
          </a:xfrm>
          <a:prstGeom prst="rect">
            <a:avLst/>
          </a:prstGeom>
          <a:solidFill>
            <a:srgbClr val="B9BED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8"/>
          <p:cNvCxnSpPr>
            <a:cxnSpLocks noChangeShapeType="1"/>
          </p:cNvCxnSpPr>
          <p:nvPr/>
        </p:nvCxnSpPr>
        <p:spPr bwMode="auto">
          <a:xfrm>
            <a:off x="215901" y="332656"/>
            <a:ext cx="8507413" cy="1587"/>
          </a:xfrm>
          <a:prstGeom prst="line">
            <a:avLst/>
          </a:prstGeom>
          <a:noFill/>
          <a:ln w="19050" algn="ctr">
            <a:solidFill>
              <a:srgbClr val="002060"/>
            </a:solidFill>
            <a:round/>
            <a:headEnd/>
            <a:tailEnd type="none" w="lg" len="lg"/>
          </a:ln>
        </p:spPr>
      </p:cxnSp>
      <p:sp>
        <p:nvSpPr>
          <p:cNvPr id="5" name="Text Box 132"/>
          <p:cNvSpPr txBox="1">
            <a:spLocks noChangeArrowheads="1"/>
          </p:cNvSpPr>
          <p:nvPr/>
        </p:nvSpPr>
        <p:spPr bwMode="auto">
          <a:xfrm>
            <a:off x="251520" y="44624"/>
            <a:ext cx="8712968" cy="30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/>
            <a:r>
              <a:rPr lang="ru-RU" sz="1400" b="1" dirty="0" smtClean="0"/>
              <a:t>ТЕРРИТОРИЯ ОПЕРЕЖАЮЩЕГО СОЦИАЛЬНО-ЭКОНОМИЧЕСКОГО РАЗВИТИЯ «УСОЛЬЕ-СИБИРСКОЕ»</a:t>
            </a:r>
            <a:endParaRPr lang="ru-RU" sz="1400" b="1" dirty="0"/>
          </a:p>
        </p:txBody>
      </p:sp>
      <p:sp>
        <p:nvSpPr>
          <p:cNvPr id="44" name="Text Box 9"/>
          <p:cNvSpPr txBox="1">
            <a:spLocks noChangeArrowheads="1"/>
          </p:cNvSpPr>
          <p:nvPr/>
        </p:nvSpPr>
        <p:spPr bwMode="auto">
          <a:xfrm rot="10800000">
            <a:off x="1691680" y="476673"/>
            <a:ext cx="5256584" cy="216024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100" b="1" dirty="0" smtClean="0">
                <a:solidFill>
                  <a:schemeClr val="bg1"/>
                </a:solidFill>
              </a:rPr>
              <a:t>Порядок заключения соглашений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-108520" y="1172652"/>
            <a:ext cx="1368152" cy="600164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altLang="ru-RU" sz="1100" b="1" dirty="0" smtClean="0">
                <a:latin typeface="Calibri" pitchFamily="34" charset="0"/>
              </a:rPr>
              <a:t>Заявка на заключение соглашения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691680" y="980728"/>
            <a:ext cx="1296144" cy="707886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000" dirty="0" smtClean="0">
                <a:latin typeface="Calibri" pitchFamily="34" charset="0"/>
              </a:rPr>
              <a:t>Министерство экономического развития Иркутской области</a:t>
            </a:r>
            <a:endParaRPr lang="ru-RU" altLang="ru-RU" sz="1000" dirty="0" smtClean="0">
              <a:latin typeface="Calibri" pitchFamily="34" charset="0"/>
            </a:endParaRPr>
          </a:p>
        </p:txBody>
      </p:sp>
      <p:sp>
        <p:nvSpPr>
          <p:cNvPr id="48" name="AutoShape 2"/>
          <p:cNvSpPr>
            <a:spLocks noChangeArrowheads="1"/>
          </p:cNvSpPr>
          <p:nvPr/>
        </p:nvSpPr>
        <p:spPr bwMode="auto">
          <a:xfrm>
            <a:off x="1187624" y="908720"/>
            <a:ext cx="378073" cy="1260475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691680" y="1700808"/>
            <a:ext cx="1296144" cy="40011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  <a:prstDash val="lgDash"/>
          </a:ln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000" b="1" dirty="0" smtClean="0">
                <a:latin typeface="Calibri" pitchFamily="34" charset="0"/>
              </a:rPr>
              <a:t>СРОК рассмотрения </a:t>
            </a:r>
            <a:r>
              <a:rPr lang="ru-RU" sz="1000" dirty="0" smtClean="0">
                <a:latin typeface="Calibri" pitchFamily="34" charset="0"/>
              </a:rPr>
              <a:t>– </a:t>
            </a:r>
            <a:r>
              <a:rPr lang="ru-RU" sz="1000" b="1" dirty="0" smtClean="0">
                <a:latin typeface="Calibri" pitchFamily="34" charset="0"/>
              </a:rPr>
              <a:t>20</a:t>
            </a:r>
            <a:r>
              <a:rPr lang="ru-RU" sz="1000" dirty="0" smtClean="0">
                <a:latin typeface="Calibri" pitchFamily="34" charset="0"/>
              </a:rPr>
              <a:t> рабочих дней</a:t>
            </a:r>
            <a:endParaRPr lang="ru-RU" altLang="ru-RU" sz="1000" dirty="0" smtClean="0">
              <a:latin typeface="Calibri" pitchFamily="34" charset="0"/>
            </a:endParaRPr>
          </a:p>
        </p:txBody>
      </p:sp>
      <p:sp>
        <p:nvSpPr>
          <p:cNvPr id="50" name="AutoShape 2"/>
          <p:cNvSpPr>
            <a:spLocks noChangeArrowheads="1"/>
          </p:cNvSpPr>
          <p:nvPr/>
        </p:nvSpPr>
        <p:spPr bwMode="auto">
          <a:xfrm>
            <a:off x="3203848" y="908720"/>
            <a:ext cx="378073" cy="1260475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563888" y="908720"/>
            <a:ext cx="1944216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/>
              <a:t>Комиссия </a:t>
            </a:r>
            <a:r>
              <a:rPr lang="ru-RU" sz="1100" dirty="0"/>
              <a:t>по отбору резидентов на территориях опережающего социально-экономического развития Иркутской области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851920" y="1844824"/>
            <a:ext cx="1296144" cy="40011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  <a:prstDash val="lgDash"/>
          </a:ln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000" b="1" dirty="0" smtClean="0">
                <a:latin typeface="Calibri" pitchFamily="34" charset="0"/>
              </a:rPr>
              <a:t>СРОК рассмотрения </a:t>
            </a:r>
            <a:r>
              <a:rPr lang="ru-RU" sz="1000" dirty="0" smtClean="0">
                <a:latin typeface="Calibri" pitchFamily="34" charset="0"/>
              </a:rPr>
              <a:t>– </a:t>
            </a:r>
            <a:r>
              <a:rPr lang="ru-RU" sz="1000" b="1" dirty="0" smtClean="0">
                <a:latin typeface="Calibri" pitchFamily="34" charset="0"/>
              </a:rPr>
              <a:t>15</a:t>
            </a:r>
            <a:r>
              <a:rPr lang="ru-RU" sz="1000" dirty="0" smtClean="0">
                <a:latin typeface="Calibri" pitchFamily="34" charset="0"/>
              </a:rPr>
              <a:t> рабочих дней</a:t>
            </a:r>
            <a:endParaRPr lang="ru-RU" altLang="ru-RU" sz="1000" dirty="0" smtClean="0">
              <a:latin typeface="Calibri" pitchFamily="34" charset="0"/>
            </a:endParaRPr>
          </a:p>
        </p:txBody>
      </p:sp>
      <p:sp>
        <p:nvSpPr>
          <p:cNvPr id="53" name="AutoShape 2"/>
          <p:cNvSpPr>
            <a:spLocks noChangeArrowheads="1"/>
          </p:cNvSpPr>
          <p:nvPr/>
        </p:nvSpPr>
        <p:spPr bwMode="auto">
          <a:xfrm>
            <a:off x="5580112" y="872381"/>
            <a:ext cx="378073" cy="1260475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7668344" y="836712"/>
            <a:ext cx="1152128" cy="707886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000" dirty="0" smtClean="0">
                <a:latin typeface="Calibri" pitchFamily="34" charset="0"/>
              </a:rPr>
              <a:t>включение в федеральный реестр резидентов ТОСЭР</a:t>
            </a:r>
            <a:endParaRPr lang="ru-RU" altLang="ru-RU" sz="1000" dirty="0" smtClean="0">
              <a:latin typeface="Calibri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868144" y="981889"/>
            <a:ext cx="136815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заключение Соглашения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" name="Rectangle 3"/>
          <p:cNvSpPr>
            <a:spLocks noChangeArrowheads="1"/>
          </p:cNvSpPr>
          <p:nvPr/>
        </p:nvSpPr>
        <p:spPr bwMode="auto">
          <a:xfrm>
            <a:off x="5868144" y="1604700"/>
            <a:ext cx="1296144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отказ в заключении Соглашения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6" name="AutoShape 2"/>
          <p:cNvSpPr>
            <a:spLocks noChangeArrowheads="1"/>
          </p:cNvSpPr>
          <p:nvPr/>
        </p:nvSpPr>
        <p:spPr bwMode="auto">
          <a:xfrm>
            <a:off x="7164288" y="1584176"/>
            <a:ext cx="378073" cy="692696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7668344" y="1676708"/>
            <a:ext cx="1187624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100" dirty="0" smtClean="0">
                <a:cs typeface="Times New Roman" pitchFamily="18" charset="0"/>
              </a:rPr>
              <a:t>подача доработанной заявки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8" name="AutoShape 2"/>
          <p:cNvSpPr>
            <a:spLocks noChangeArrowheads="1"/>
          </p:cNvSpPr>
          <p:nvPr/>
        </p:nvSpPr>
        <p:spPr bwMode="auto">
          <a:xfrm>
            <a:off x="7164288" y="864096"/>
            <a:ext cx="378073" cy="692696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 rot="10800000">
            <a:off x="539552" y="2636911"/>
            <a:ext cx="7992888" cy="216024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100" b="1" dirty="0" smtClean="0">
                <a:solidFill>
                  <a:schemeClr val="bg1"/>
                </a:solidFill>
              </a:rPr>
              <a:t>Пакет документов, прилагаемых к заявке на заключение соглашения с резидентами ТОСЭР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3005658"/>
            <a:ext cx="8208912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buFont typeface="Wingdings" pitchFamily="2" charset="2"/>
              <a:buChar char="ü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паспорт инвестиционного проекта;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buFont typeface="Wingdings" pitchFamily="2" charset="2"/>
              <a:buChar char="ü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бизнес-план инвестиционного проекта;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buFont typeface="Wingdings" pitchFamily="2" charset="2"/>
              <a:buChar char="ü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копии учредительных документов;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buFont typeface="Wingdings" pitchFamily="2" charset="2"/>
              <a:buChar char="ü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заверенная Заявителем справка об отсутствии: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 - в составе учредителей Заявителя градообразующей организации моногорода Иркутской области, на территории которого создается ТОСЭР и реализуется инвестиционный проект Заявителя, либо ее подразделений и дочерних предприятий;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- филиалов и представительств за пределами моногорода;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buFont typeface="Wingdings" pitchFamily="2" charset="2"/>
              <a:buChar char="ü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заверенная копия свидетельства о государственной регистрации юридического лица на территории моногорода Иркутской области;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buFont typeface="Wingdings" pitchFamily="2" charset="2"/>
              <a:buChar char="ü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заверенная копия свидетельства о постановке на учет в налоговом органе;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buFont typeface="Wingdings" pitchFamily="2" charset="2"/>
              <a:buChar char="ü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заверенная справка об отсутствии возбуждения в отношении Заявителя производства по делу о несостоятельности (банкротстве) и (или) реорганизации или ликвидации юридического лица в соответствии с законодательством Российской Федерации;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R="0" lvl="0" indent="2698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tx2">
                  <a:lumMod val="75000"/>
                </a:schemeClr>
              </a:buClr>
              <a:buSzTx/>
              <a:buFont typeface="Wingdings" pitchFamily="2" charset="2"/>
              <a:buChar char="ü"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заверенная справка об отсутствии у Заявителя недоимки по налогам, сборам, страховым взносам в государственные внебюджетные фонды Российской Федерации, задолженности по иным обязательным платежам в бюджеты бюджетной системы Российской Федерации.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480</Words>
  <Application>Microsoft Office PowerPoint</Application>
  <PresentationFormat>Экран (4:3)</PresentationFormat>
  <Paragraphs>58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e.v.kuzmina</dc:creator>
  <cp:lastModifiedBy>Рогожникова Вероника Валерьевна</cp:lastModifiedBy>
  <cp:revision>37</cp:revision>
  <dcterms:created xsi:type="dcterms:W3CDTF">2016-03-21T06:28:37Z</dcterms:created>
  <dcterms:modified xsi:type="dcterms:W3CDTF">2016-06-08T03:00:45Z</dcterms:modified>
</cp:coreProperties>
</file>